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7" r:id="rId7"/>
    <p:sldId id="261" r:id="rId8"/>
    <p:sldId id="268" r:id="rId9"/>
    <p:sldId id="269" r:id="rId10"/>
    <p:sldId id="270" r:id="rId11"/>
    <p:sldId id="262" r:id="rId12"/>
    <p:sldId id="263" r:id="rId13"/>
    <p:sldId id="264" r:id="rId14"/>
    <p:sldId id="271" r:id="rId15"/>
    <p:sldId id="272" r:id="rId16"/>
    <p:sldId id="273" r:id="rId17"/>
    <p:sldId id="274" r:id="rId18"/>
    <p:sldId id="265" r:id="rId19"/>
    <p:sldId id="275" r:id="rId20"/>
    <p:sldId id="276" r:id="rId21"/>
    <p:sldId id="277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8.png"/><Relationship Id="rId7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90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2818"/>
            <a:ext cx="9144000" cy="600075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312967" y="1115291"/>
            <a:ext cx="2667000" cy="1352550"/>
          </a:xfrm>
          <a:prstGeom prst="roundRect">
            <a:avLst/>
          </a:prstGeom>
        </p:spPr>
        <p:style>
          <a:lnRef idx="1">
            <a:schemeClr val="dk1"/>
          </a:lnRef>
          <a:fillRef idx="1002">
            <a:schemeClr val="dk2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1589808" y="0"/>
            <a:ext cx="601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I </a:t>
            </a:r>
            <a:r>
              <a:rPr lang="en-IN" sz="2800" dirty="0" smtClean="0"/>
              <a:t>have used the </a:t>
            </a:r>
            <a:r>
              <a:rPr lang="en-IN" sz="2800" dirty="0"/>
              <a:t>following Algorithms</a:t>
            </a:r>
            <a:endParaRPr lang="en-IN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657598" y="1606900"/>
            <a:ext cx="2033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Logistic </a:t>
            </a:r>
            <a:r>
              <a:rPr lang="en-IN" b="1" dirty="0" smtClean="0"/>
              <a:t>Regression</a:t>
            </a:r>
            <a:endParaRPr lang="en-IN" dirty="0"/>
          </a:p>
        </p:txBody>
      </p:sp>
      <p:sp>
        <p:nvSpPr>
          <p:cNvPr id="7" name="Rounded Rectangle 6"/>
          <p:cNvSpPr/>
          <p:nvPr/>
        </p:nvSpPr>
        <p:spPr>
          <a:xfrm>
            <a:off x="6324600" y="1115290"/>
            <a:ext cx="2667000" cy="1352550"/>
          </a:xfrm>
          <a:prstGeom prst="roundRect">
            <a:avLst/>
          </a:prstGeom>
        </p:spPr>
        <p:style>
          <a:lnRef idx="1">
            <a:schemeClr val="dk1"/>
          </a:lnRef>
          <a:fillRef idx="1002">
            <a:schemeClr val="dk2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641522" y="1468218"/>
            <a:ext cx="2033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Decision Tree </a:t>
            </a:r>
            <a:r>
              <a:rPr lang="en-IN" b="1" dirty="0" smtClean="0"/>
              <a:t>classifier</a:t>
            </a:r>
            <a:endParaRPr lang="en-IN" dirty="0"/>
          </a:p>
        </p:txBody>
      </p:sp>
      <p:sp>
        <p:nvSpPr>
          <p:cNvPr id="9" name="Rounded Rectangle 8"/>
          <p:cNvSpPr/>
          <p:nvPr/>
        </p:nvSpPr>
        <p:spPr>
          <a:xfrm>
            <a:off x="360218" y="3124200"/>
            <a:ext cx="2667000" cy="1352550"/>
          </a:xfrm>
          <a:prstGeom prst="roundRect">
            <a:avLst/>
          </a:prstGeom>
        </p:spPr>
        <p:style>
          <a:lnRef idx="1">
            <a:schemeClr val="dk1"/>
          </a:lnRef>
          <a:fillRef idx="1002">
            <a:schemeClr val="dk2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697922" y="3477309"/>
            <a:ext cx="2033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Random Forest classifier</a:t>
            </a:r>
            <a:endParaRPr lang="en-IN" dirty="0"/>
          </a:p>
        </p:txBody>
      </p:sp>
      <p:sp>
        <p:nvSpPr>
          <p:cNvPr id="11" name="Rounded Rectangle 10"/>
          <p:cNvSpPr/>
          <p:nvPr/>
        </p:nvSpPr>
        <p:spPr>
          <a:xfrm>
            <a:off x="3312967" y="3131127"/>
            <a:ext cx="2667000" cy="1352550"/>
          </a:xfrm>
          <a:prstGeom prst="roundRect">
            <a:avLst/>
          </a:prstGeom>
        </p:spPr>
        <p:style>
          <a:lnRef idx="1">
            <a:schemeClr val="dk1"/>
          </a:lnRef>
          <a:fillRef idx="1002">
            <a:schemeClr val="dk2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3629889" y="3490251"/>
            <a:ext cx="2033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KNN K-Nearest </a:t>
            </a:r>
            <a:r>
              <a:rPr lang="en-IN" b="1" dirty="0" smtClean="0"/>
              <a:t>Neighbour</a:t>
            </a:r>
            <a:endParaRPr lang="en-IN" dirty="0"/>
          </a:p>
        </p:txBody>
      </p:sp>
      <p:sp>
        <p:nvSpPr>
          <p:cNvPr id="13" name="Rounded Rectangle 12"/>
          <p:cNvSpPr/>
          <p:nvPr/>
        </p:nvSpPr>
        <p:spPr>
          <a:xfrm>
            <a:off x="6324599" y="3137141"/>
            <a:ext cx="2667000" cy="1352550"/>
          </a:xfrm>
          <a:prstGeom prst="roundRect">
            <a:avLst/>
          </a:prstGeom>
        </p:spPr>
        <p:style>
          <a:lnRef idx="1">
            <a:schemeClr val="dk1"/>
          </a:lnRef>
          <a:fillRef idx="1002">
            <a:schemeClr val="dk2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6641522" y="3503193"/>
            <a:ext cx="2033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Naive Bayes classifier</a:t>
            </a:r>
            <a:endParaRPr lang="en-IN" dirty="0"/>
          </a:p>
        </p:txBody>
      </p:sp>
      <p:sp>
        <p:nvSpPr>
          <p:cNvPr id="15" name="Rounded Rectangle 14"/>
          <p:cNvSpPr/>
          <p:nvPr/>
        </p:nvSpPr>
        <p:spPr>
          <a:xfrm>
            <a:off x="3312966" y="4930897"/>
            <a:ext cx="2667000" cy="1352550"/>
          </a:xfrm>
          <a:prstGeom prst="roundRect">
            <a:avLst/>
          </a:prstGeom>
        </p:spPr>
        <p:style>
          <a:lnRef idx="1">
            <a:schemeClr val="dk1"/>
          </a:lnRef>
          <a:fillRef idx="1002">
            <a:schemeClr val="dk2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/>
          <p:cNvSpPr/>
          <p:nvPr/>
        </p:nvSpPr>
        <p:spPr>
          <a:xfrm>
            <a:off x="3746786" y="5285259"/>
            <a:ext cx="1650427" cy="643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/>
              <a:t>Support Vector Machine (SVM)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0026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228600"/>
            <a:ext cx="739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Worked on two sets of Data – PCA and Complete Data set</a:t>
            </a:r>
            <a:endParaRPr lang="en-IN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91440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800" y="10668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PCA data contains 102 attributes :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39624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The other data set has all of its attributes with 561 columns:</a:t>
            </a:r>
            <a:endParaRPr lang="en-IN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19600"/>
            <a:ext cx="9144000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81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43200" y="346364"/>
            <a:ext cx="29829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/>
              <a:t>Logistic Regression</a:t>
            </a:r>
            <a:endParaRPr lang="en-IN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453398" y="1108364"/>
            <a:ext cx="55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Accuracy score of Logistic regression on both the data set.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98" y="4410075"/>
            <a:ext cx="4495800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52" y="2438400"/>
            <a:ext cx="4448175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40352" y="1905000"/>
            <a:ext cx="498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PCA  Data set :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761134" y="3852884"/>
            <a:ext cx="498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Complete Data set: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709759"/>
            <a:ext cx="2143125" cy="2143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277" y="3825715"/>
            <a:ext cx="1786169" cy="178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0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43200" y="346364"/>
            <a:ext cx="35573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/>
              <a:t>Decision Tree classifier</a:t>
            </a:r>
            <a:endParaRPr lang="en-IN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438591" y="1094510"/>
            <a:ext cx="6166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Accuracy score of </a:t>
            </a:r>
            <a:r>
              <a:rPr lang="en-IN" dirty="0"/>
              <a:t>Decision Tree </a:t>
            </a:r>
            <a:r>
              <a:rPr lang="en-IN" dirty="0" smtClean="0"/>
              <a:t>classifier on both the data set.</a:t>
            </a:r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34" y="2438400"/>
            <a:ext cx="4429125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16" y="4419600"/>
            <a:ext cx="4429125" cy="120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40352" y="1905000"/>
            <a:ext cx="498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PCA  Data set :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761134" y="3852884"/>
            <a:ext cx="498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Complete Data set: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159" y="2185180"/>
            <a:ext cx="2190053" cy="13724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487" y="3718214"/>
            <a:ext cx="2536417" cy="253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5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43200" y="346364"/>
            <a:ext cx="38206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/>
              <a:t>Random Forest classifier</a:t>
            </a:r>
            <a:endParaRPr lang="en-IN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438591" y="1094510"/>
            <a:ext cx="6166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Accuracy score of </a:t>
            </a:r>
            <a:r>
              <a:rPr lang="en-IN" dirty="0"/>
              <a:t>Random Forest </a:t>
            </a:r>
            <a:r>
              <a:rPr lang="en-IN" dirty="0" smtClean="0"/>
              <a:t>classifier on both the data set.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740352" y="1905000"/>
            <a:ext cx="498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PCA  Data set :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768061" y="4311134"/>
            <a:ext cx="498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Complete Data set:</a:t>
            </a:r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64" y="4800600"/>
            <a:ext cx="5562600" cy="183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52" y="2362200"/>
            <a:ext cx="5457825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472" y="1869064"/>
            <a:ext cx="2143125" cy="21431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287" y="4893003"/>
            <a:ext cx="1984222" cy="165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43200" y="346364"/>
            <a:ext cx="40670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/>
              <a:t>KNN K-Nearest Neighbour</a:t>
            </a:r>
            <a:endParaRPr lang="en-IN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438590" y="1094510"/>
            <a:ext cx="6410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Accuracy score of </a:t>
            </a:r>
            <a:r>
              <a:rPr lang="en-IN" b="1" dirty="0"/>
              <a:t>KNN K-Nearest </a:t>
            </a:r>
            <a:r>
              <a:rPr lang="en-IN" b="1" dirty="0" smtClean="0"/>
              <a:t>Neighbour </a:t>
            </a:r>
            <a:r>
              <a:rPr lang="en-IN" dirty="0" smtClean="0"/>
              <a:t>on both the data set.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740352" y="1905000"/>
            <a:ext cx="498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PCA  Data set :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768061" y="3941802"/>
            <a:ext cx="498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Complete Data set:</a:t>
            </a:r>
            <a:endParaRPr lang="en-IN" dirty="0"/>
          </a:p>
        </p:txBody>
      </p:sp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11" y="2339319"/>
            <a:ext cx="43815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70" y="4343400"/>
            <a:ext cx="4362450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348" y="1905000"/>
            <a:ext cx="1859731" cy="185973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101" y="4126468"/>
            <a:ext cx="2486223" cy="149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90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43199" y="346364"/>
            <a:ext cx="33639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/>
              <a:t>Naive Bayes classifier</a:t>
            </a:r>
            <a:endParaRPr lang="en-IN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438590" y="1094510"/>
            <a:ext cx="6410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Accuracy score of </a:t>
            </a:r>
            <a:r>
              <a:rPr lang="en-IN" b="1" dirty="0"/>
              <a:t>Naive Bayes </a:t>
            </a:r>
            <a:r>
              <a:rPr lang="en-IN" b="1" dirty="0" smtClean="0"/>
              <a:t>classifier</a:t>
            </a:r>
            <a:r>
              <a:rPr lang="en-IN" dirty="0" smtClean="0"/>
              <a:t> on both the data set.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719570" y="1905000"/>
            <a:ext cx="498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PCA  Data set :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781916" y="3757136"/>
            <a:ext cx="498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Complete Data set:</a:t>
            </a:r>
            <a:endParaRPr lang="en-IN" dirty="0"/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70" y="2447925"/>
            <a:ext cx="4276725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69" y="4267200"/>
            <a:ext cx="4219575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197" y="1866899"/>
            <a:ext cx="2143125" cy="21431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946" y="4133395"/>
            <a:ext cx="15716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86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43199" y="346364"/>
            <a:ext cx="49135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/>
              <a:t>SVM - Support Vector Machines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47800" y="109451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Accuracy score of </a:t>
            </a:r>
            <a:r>
              <a:rPr lang="en-IN" b="1" dirty="0"/>
              <a:t>SVM - Support Vector </a:t>
            </a:r>
            <a:r>
              <a:rPr lang="en-IN" b="1" dirty="0" smtClean="0"/>
              <a:t>Machines </a:t>
            </a:r>
            <a:r>
              <a:rPr lang="en-IN" dirty="0" smtClean="0"/>
              <a:t>on both the data set.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719570" y="1905000"/>
            <a:ext cx="498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PCA  Data set :</a:t>
            </a:r>
            <a:endParaRPr lang="en-IN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16" y="2729367"/>
            <a:ext cx="4324350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16" y="3996192"/>
            <a:ext cx="4429125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68" y="2379767"/>
            <a:ext cx="215265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16" y="3653292"/>
            <a:ext cx="2085975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68" y="4958217"/>
            <a:ext cx="292417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68" y="5316703"/>
            <a:ext cx="4514850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 descr="C:\Users\Yogesh\Pictures\INSAID_Presentation\download (3)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5" y="312255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61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762000"/>
            <a:ext cx="498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Complete Data set:</a:t>
            </a:r>
            <a:endParaRPr lang="en-IN" dirty="0"/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95400"/>
            <a:ext cx="215265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76" y="2895600"/>
            <a:ext cx="2085975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419600"/>
            <a:ext cx="292417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03" y="1752600"/>
            <a:ext cx="4371975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397827"/>
            <a:ext cx="4467225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03" y="4953000"/>
            <a:ext cx="4448175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621107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1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472912"/>
            <a:ext cx="3533775" cy="397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73" y="1472912"/>
            <a:ext cx="3571875" cy="398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6472" y="955964"/>
            <a:ext cx="1988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PCA  Data set :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5410200" y="955964"/>
            <a:ext cx="2123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Complete Data set:</a:t>
            </a:r>
            <a:endParaRPr lang="en-IN" dirty="0"/>
          </a:p>
        </p:txBody>
      </p:sp>
      <p:sp>
        <p:nvSpPr>
          <p:cNvPr id="2" name="TextBox 1"/>
          <p:cNvSpPr txBox="1"/>
          <p:nvPr/>
        </p:nvSpPr>
        <p:spPr>
          <a:xfrm>
            <a:off x="1676400" y="304800"/>
            <a:ext cx="5729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Accuracy comparison between PCA and Complete data set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5726668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Red line display Training data accuracy and green display Test data accuracy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6381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21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1219200"/>
            <a:ext cx="7924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smtClean="0"/>
              <a:t>Conclusion</a:t>
            </a:r>
            <a:endParaRPr lang="en-IN" sz="3600" b="1" dirty="0"/>
          </a:p>
          <a:p>
            <a:endParaRPr lang="en-IN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IN" dirty="0" smtClean="0"/>
              <a:t>ML </a:t>
            </a:r>
            <a:r>
              <a:rPr lang="en-IN" dirty="0"/>
              <a:t>projects are inherently uncertain and the approach i have used is accountable for hitting a specific accuracy goal.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dirty="0"/>
              <a:t>I have performed error analysis for each model, I have tried to tune the models to get accurate results.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dirty="0"/>
              <a:t>I have tried to implement all of my ideas as much as possible. I have done some trial and error to see how it works.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dirty="0"/>
              <a:t>I have explored and performed Data Analysis and Data Cleaning to build my ML Model as accurate as possible.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dirty="0"/>
              <a:t>Things which i have not performed in depth is </a:t>
            </a:r>
            <a:r>
              <a:rPr lang="en-IN" b="1" dirty="0"/>
              <a:t>Handling Outliers</a:t>
            </a:r>
            <a:r>
              <a:rPr lang="en-IN" dirty="0"/>
              <a:t>, </a:t>
            </a:r>
            <a:r>
              <a:rPr lang="en-IN" b="1" dirty="0" err="1"/>
              <a:t>GridSearch</a:t>
            </a:r>
            <a:r>
              <a:rPr lang="en-IN" dirty="0"/>
              <a:t> (due to large input variables).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dirty="0"/>
              <a:t>Overall the Model looks good and </a:t>
            </a:r>
            <a:r>
              <a:rPr lang="en-IN" b="1" dirty="0"/>
              <a:t>Logistic Regression</a:t>
            </a:r>
            <a:r>
              <a:rPr lang="en-IN" dirty="0"/>
              <a:t> has given </a:t>
            </a:r>
            <a:r>
              <a:rPr lang="en-IN" b="1" dirty="0"/>
              <a:t>98.47%</a:t>
            </a:r>
            <a:r>
              <a:rPr lang="en-IN" dirty="0"/>
              <a:t> accuracy and </a:t>
            </a:r>
            <a:r>
              <a:rPr lang="en-IN" b="1" dirty="0"/>
              <a:t>KNN</a:t>
            </a:r>
            <a:r>
              <a:rPr lang="en-IN" dirty="0"/>
              <a:t> has given </a:t>
            </a:r>
            <a:r>
              <a:rPr lang="en-IN" b="1" dirty="0"/>
              <a:t>95%</a:t>
            </a:r>
            <a:r>
              <a:rPr lang="en-IN" dirty="0"/>
              <a:t> accuracy</a:t>
            </a:r>
            <a:r>
              <a:rPr lang="en-IN" dirty="0" smtClean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890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9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655" y="850842"/>
            <a:ext cx="2857500" cy="285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37018" y="3669819"/>
            <a:ext cx="38862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rgbClr val="002060"/>
                </a:solidFill>
              </a:rPr>
              <a:t>Gyroscope</a:t>
            </a:r>
          </a:p>
          <a:p>
            <a:endParaRPr lang="en-IN" dirty="0">
              <a:latin typeface="Bell MT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6115" y="3216717"/>
            <a:ext cx="38862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rgbClr val="002060"/>
                </a:solidFill>
              </a:rPr>
              <a:t>Accelerometer</a:t>
            </a:r>
          </a:p>
          <a:p>
            <a:endParaRPr lang="en-IN" dirty="0">
              <a:latin typeface="Bell MT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15" y="850842"/>
            <a:ext cx="4449458" cy="23658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" y="228600"/>
            <a:ext cx="77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002060"/>
                </a:solidFill>
              </a:rPr>
              <a:t>What Tools are used for measuring human activity  ?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9970" y="3900100"/>
            <a:ext cx="44494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An accelerometer detects acceleration, vibration, and tilt to determine movement and exact orientation along the three </a:t>
            </a:r>
            <a:r>
              <a:rPr lang="en-IN" sz="2000" b="1" dirty="0" smtClean="0">
                <a:solidFill>
                  <a:schemeClr val="bg1"/>
                </a:solidFill>
              </a:rPr>
              <a:t>axes.</a:t>
            </a: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37018" y="4322653"/>
            <a:ext cx="349134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Gyroscope also provides orientation details and direction like up/down and left/right but with greater precision like how much the device is tilted. This is where it differs from </a:t>
            </a:r>
            <a:r>
              <a:rPr lang="en-IN" sz="2000" b="1" dirty="0" smtClean="0">
                <a:solidFill>
                  <a:schemeClr val="bg1"/>
                </a:solidFill>
              </a:rPr>
              <a:t>accelerometer.</a:t>
            </a:r>
            <a:endParaRPr lang="en-IN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45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990" y="1447800"/>
            <a:ext cx="5959690" cy="40634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600" y="304800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rgbClr val="002060"/>
                </a:solidFill>
              </a:rPr>
              <a:t>How does these sensors work in Mobile devices ?</a:t>
            </a:r>
            <a:endParaRPr lang="en-IN" sz="3200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295400"/>
            <a:ext cx="25146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chemeClr val="tx2"/>
                </a:solidFill>
              </a:rPr>
              <a:t>Accelerometer</a:t>
            </a:r>
          </a:p>
          <a:p>
            <a:endParaRPr lang="en-IN" dirty="0">
              <a:solidFill>
                <a:schemeClr val="tx2"/>
              </a:solidFill>
            </a:endParaRPr>
          </a:p>
          <a:p>
            <a:r>
              <a:rPr lang="en-IN" dirty="0" smtClean="0">
                <a:solidFill>
                  <a:schemeClr val="tx2"/>
                </a:solidFill>
              </a:rPr>
              <a:t>Smartphones </a:t>
            </a:r>
            <a:r>
              <a:rPr lang="en-IN" dirty="0">
                <a:solidFill>
                  <a:schemeClr val="tx2"/>
                </a:solidFill>
              </a:rPr>
              <a:t>and other </a:t>
            </a:r>
            <a:r>
              <a:rPr lang="en-IN" b="1" dirty="0">
                <a:solidFill>
                  <a:schemeClr val="tx2"/>
                </a:solidFill>
              </a:rPr>
              <a:t>mobile</a:t>
            </a:r>
            <a:r>
              <a:rPr lang="en-IN" dirty="0">
                <a:solidFill>
                  <a:schemeClr val="tx2"/>
                </a:solidFill>
              </a:rPr>
              <a:t> technology identify their orientation through the use of an </a:t>
            </a:r>
            <a:r>
              <a:rPr lang="en-IN" dirty="0">
                <a:solidFill>
                  <a:schemeClr val="tx2"/>
                </a:solidFill>
              </a:rPr>
              <a:t>accelerometers </a:t>
            </a:r>
            <a:r>
              <a:rPr lang="en-IN" dirty="0" smtClean="0">
                <a:solidFill>
                  <a:schemeClr val="tx2"/>
                </a:solidFill>
              </a:rPr>
              <a:t>, </a:t>
            </a:r>
            <a:r>
              <a:rPr lang="en-IN" dirty="0">
                <a:solidFill>
                  <a:schemeClr val="tx2"/>
                </a:solidFill>
              </a:rPr>
              <a:t>a small device made up of axis-based motion sensing. The motion sensors in accelerometers can even be used to detect earthquakes, and may </a:t>
            </a:r>
            <a:r>
              <a:rPr lang="en-IN" dirty="0" smtClean="0">
                <a:solidFill>
                  <a:schemeClr val="tx2"/>
                </a:solidFill>
              </a:rPr>
              <a:t>be </a:t>
            </a:r>
            <a:r>
              <a:rPr lang="en-IN" dirty="0">
                <a:solidFill>
                  <a:schemeClr val="tx2"/>
                </a:solidFill>
              </a:rPr>
              <a:t>used in medical devices such as </a:t>
            </a:r>
            <a:r>
              <a:rPr lang="en-IN" b="1" dirty="0">
                <a:solidFill>
                  <a:schemeClr val="tx2"/>
                </a:solidFill>
              </a:rPr>
              <a:t>bionic</a:t>
            </a:r>
            <a:r>
              <a:rPr lang="en-IN" dirty="0">
                <a:solidFill>
                  <a:schemeClr val="tx2"/>
                </a:solidFill>
              </a:rPr>
              <a:t> limbs and </a:t>
            </a:r>
            <a:r>
              <a:rPr lang="en-IN" dirty="0" smtClean="0">
                <a:solidFill>
                  <a:schemeClr val="tx2"/>
                </a:solidFill>
              </a:rPr>
              <a:t>other artificial</a:t>
            </a:r>
            <a:r>
              <a:rPr lang="en-IN" dirty="0">
                <a:solidFill>
                  <a:schemeClr val="tx2"/>
                </a:solidFill>
              </a:rPr>
              <a:t> body parts.</a:t>
            </a:r>
            <a:endParaRPr lang="en-IN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7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433512"/>
            <a:ext cx="5959690" cy="40634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600" y="304800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rgbClr val="002060"/>
                </a:solidFill>
              </a:rPr>
              <a:t>How does these sensors work in Mobile devices ?</a:t>
            </a:r>
            <a:endParaRPr lang="en-IN" sz="3200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295400"/>
            <a:ext cx="25146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chemeClr val="tx2"/>
                </a:solidFill>
              </a:rPr>
              <a:t>Gyroscope</a:t>
            </a:r>
          </a:p>
          <a:p>
            <a:endParaRPr lang="en-IN" dirty="0">
              <a:solidFill>
                <a:schemeClr val="tx2"/>
              </a:solidFill>
            </a:endParaRPr>
          </a:p>
          <a:p>
            <a:r>
              <a:rPr lang="en-IN" dirty="0">
                <a:solidFill>
                  <a:schemeClr val="tx2"/>
                </a:solidFill>
              </a:rPr>
              <a:t>Accelerometers in </a:t>
            </a:r>
            <a:r>
              <a:rPr lang="en-IN" b="1" dirty="0">
                <a:solidFill>
                  <a:schemeClr val="tx2"/>
                </a:solidFill>
              </a:rPr>
              <a:t>mobile</a:t>
            </a:r>
            <a:r>
              <a:rPr lang="en-IN" dirty="0">
                <a:solidFill>
                  <a:schemeClr val="tx2"/>
                </a:solidFill>
              </a:rPr>
              <a:t> phones are used to detect the orientation of the </a:t>
            </a:r>
            <a:r>
              <a:rPr lang="en-IN" b="1" dirty="0">
                <a:solidFill>
                  <a:schemeClr val="tx2"/>
                </a:solidFill>
              </a:rPr>
              <a:t>phone</a:t>
            </a:r>
            <a:r>
              <a:rPr lang="en-IN" dirty="0">
                <a:solidFill>
                  <a:schemeClr val="tx2"/>
                </a:solidFill>
              </a:rPr>
              <a:t>. The </a:t>
            </a:r>
            <a:r>
              <a:rPr lang="en-IN" b="1" dirty="0">
                <a:solidFill>
                  <a:schemeClr val="tx2"/>
                </a:solidFill>
              </a:rPr>
              <a:t>gyroscope</a:t>
            </a:r>
            <a:r>
              <a:rPr lang="en-IN" dirty="0">
                <a:solidFill>
                  <a:schemeClr val="tx2"/>
                </a:solidFill>
              </a:rPr>
              <a:t>, or </a:t>
            </a:r>
            <a:r>
              <a:rPr lang="en-IN" b="1" dirty="0">
                <a:solidFill>
                  <a:schemeClr val="tx2"/>
                </a:solidFill>
              </a:rPr>
              <a:t>gyro</a:t>
            </a:r>
            <a:r>
              <a:rPr lang="en-IN" dirty="0">
                <a:solidFill>
                  <a:schemeClr val="tx2"/>
                </a:solidFill>
              </a:rPr>
              <a:t> for short, adds an additional dimension to the information supplied by the accelerometer by tracking rotation or twist.</a:t>
            </a:r>
            <a:endParaRPr lang="en-IN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97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0"/>
            <a:ext cx="92202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62000" y="536864"/>
            <a:ext cx="2438400" cy="1295400"/>
          </a:xfrm>
          <a:prstGeom prst="rect">
            <a:avLst/>
          </a:prstGeom>
        </p:spPr>
        <p:style>
          <a:lnRef idx="1">
            <a:schemeClr val="dk1"/>
          </a:lnRef>
          <a:fillRef idx="1003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1122218" y="999898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Data Profiling</a:t>
            </a:r>
            <a:endParaRPr lang="en-IN" b="1" dirty="0"/>
          </a:p>
        </p:txBody>
      </p:sp>
      <p:sp>
        <p:nvSpPr>
          <p:cNvPr id="21" name="Rectangle 20"/>
          <p:cNvSpPr/>
          <p:nvPr/>
        </p:nvSpPr>
        <p:spPr>
          <a:xfrm>
            <a:off x="4495800" y="536864"/>
            <a:ext cx="2438400" cy="1295400"/>
          </a:xfrm>
          <a:prstGeom prst="rect">
            <a:avLst/>
          </a:prstGeom>
        </p:spPr>
        <p:style>
          <a:lnRef idx="1">
            <a:schemeClr val="dk1"/>
          </a:lnRef>
          <a:fillRef idx="1003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4800600" y="861398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Exploratory Data </a:t>
            </a:r>
            <a:r>
              <a:rPr lang="en-IN" b="1" dirty="0" smtClean="0"/>
              <a:t>Analysis - EDA</a:t>
            </a:r>
            <a:endParaRPr lang="en-IN" b="1" dirty="0"/>
          </a:p>
        </p:txBody>
      </p:sp>
      <p:sp>
        <p:nvSpPr>
          <p:cNvPr id="8" name="Rectangle 7"/>
          <p:cNvSpPr/>
          <p:nvPr/>
        </p:nvSpPr>
        <p:spPr>
          <a:xfrm>
            <a:off x="762000" y="2590800"/>
            <a:ext cx="2438400" cy="1295400"/>
          </a:xfrm>
          <a:prstGeom prst="rect">
            <a:avLst/>
          </a:prstGeom>
        </p:spPr>
        <p:style>
          <a:lnRef idx="1">
            <a:schemeClr val="dk1"/>
          </a:lnRef>
          <a:fillRef idx="1003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1004455" y="2915334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Building Machine </a:t>
            </a:r>
            <a:r>
              <a:rPr lang="en-IN" b="1" dirty="0"/>
              <a:t>Learning Model</a:t>
            </a:r>
            <a:endParaRPr lang="en-IN" b="1" dirty="0"/>
          </a:p>
        </p:txBody>
      </p:sp>
      <p:sp>
        <p:nvSpPr>
          <p:cNvPr id="13" name="Rectangle 12"/>
          <p:cNvSpPr/>
          <p:nvPr/>
        </p:nvSpPr>
        <p:spPr>
          <a:xfrm>
            <a:off x="713509" y="5120439"/>
            <a:ext cx="2438400" cy="1295400"/>
          </a:xfrm>
          <a:prstGeom prst="rect">
            <a:avLst/>
          </a:prstGeom>
        </p:spPr>
        <p:style>
          <a:lnRef idx="1">
            <a:schemeClr val="dk1"/>
          </a:lnRef>
          <a:fillRef idx="1003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914400" y="54756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Model Selection</a:t>
            </a:r>
            <a:endParaRPr lang="en-IN" b="1" dirty="0"/>
          </a:p>
        </p:txBody>
      </p:sp>
      <p:sp>
        <p:nvSpPr>
          <p:cNvPr id="15" name="Rectangle 14"/>
          <p:cNvSpPr/>
          <p:nvPr/>
        </p:nvSpPr>
        <p:spPr>
          <a:xfrm>
            <a:off x="4568536" y="5012566"/>
            <a:ext cx="2438400" cy="1295400"/>
          </a:xfrm>
          <a:prstGeom prst="rect">
            <a:avLst/>
          </a:prstGeom>
        </p:spPr>
        <p:style>
          <a:lnRef idx="1">
            <a:schemeClr val="dk1"/>
          </a:lnRef>
          <a:fillRef idx="1003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/>
          <p:cNvSpPr txBox="1"/>
          <p:nvPr/>
        </p:nvSpPr>
        <p:spPr>
          <a:xfrm>
            <a:off x="4849091" y="5324155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Conclusion and Reference</a:t>
            </a:r>
            <a:endParaRPr lang="en-IN" b="1" dirty="0"/>
          </a:p>
        </p:txBody>
      </p:sp>
      <p:cxnSp>
        <p:nvCxnSpPr>
          <p:cNvPr id="4" name="Straight Arrow Connector 3"/>
          <p:cNvCxnSpPr>
            <a:stCxn id="20" idx="3"/>
            <a:endCxn id="21" idx="1"/>
          </p:cNvCxnSpPr>
          <p:nvPr/>
        </p:nvCxnSpPr>
        <p:spPr>
          <a:xfrm>
            <a:off x="3255818" y="1184564"/>
            <a:ext cx="1239982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3124200" y="3420342"/>
            <a:ext cx="1409701" cy="865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562600" y="1820141"/>
            <a:ext cx="0" cy="923059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1752600" y="3886200"/>
            <a:ext cx="0" cy="1253289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3186546" y="5768139"/>
            <a:ext cx="1381990" cy="1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509655" y="2591847"/>
            <a:ext cx="2438400" cy="1295400"/>
          </a:xfrm>
          <a:prstGeom prst="rect">
            <a:avLst/>
          </a:prstGeom>
        </p:spPr>
        <p:style>
          <a:lnRef idx="1">
            <a:schemeClr val="dk1"/>
          </a:lnRef>
          <a:fillRef idx="1003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0" name="TextBox 49"/>
          <p:cNvSpPr txBox="1"/>
          <p:nvPr/>
        </p:nvSpPr>
        <p:spPr>
          <a:xfrm>
            <a:off x="4821382" y="2915334"/>
            <a:ext cx="1814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Dimensionality Reduction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816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/>
      <p:bldP spid="21" grpId="0" animBg="1"/>
      <p:bldP spid="7" grpId="0"/>
      <p:bldP spid="8" grpId="0" animBg="1"/>
      <p:bldP spid="11" grpId="0"/>
      <p:bldP spid="13" grpId="0" animBg="1"/>
      <p:bldP spid="14" grpId="0"/>
      <p:bldP spid="15" grpId="0" animBg="1"/>
      <p:bldP spid="16" grpId="0"/>
      <p:bldP spid="10" grpId="0" animBg="1"/>
      <p:bldP spid="5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685800" y="857250"/>
            <a:ext cx="2667000" cy="1352550"/>
          </a:xfrm>
          <a:prstGeom prst="roundRect">
            <a:avLst/>
          </a:prstGeom>
        </p:spPr>
        <p:style>
          <a:lnRef idx="1">
            <a:schemeClr val="dk1"/>
          </a:lnRef>
          <a:fillRef idx="1002">
            <a:schemeClr val="dk2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1066800" y="1210358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Understanding </a:t>
            </a:r>
            <a:r>
              <a:rPr lang="en-IN" b="1" dirty="0"/>
              <a:t>the Dataset</a:t>
            </a:r>
            <a:endParaRPr lang="en-IN" b="1" dirty="0"/>
          </a:p>
        </p:txBody>
      </p:sp>
      <p:sp>
        <p:nvSpPr>
          <p:cNvPr id="5" name="Rounded Rectangle 4"/>
          <p:cNvSpPr/>
          <p:nvPr/>
        </p:nvSpPr>
        <p:spPr>
          <a:xfrm>
            <a:off x="4800600" y="857249"/>
            <a:ext cx="2667000" cy="1352550"/>
          </a:xfrm>
          <a:prstGeom prst="roundRect">
            <a:avLst/>
          </a:prstGeom>
        </p:spPr>
        <p:style>
          <a:lnRef idx="1">
            <a:schemeClr val="dk1"/>
          </a:lnRef>
          <a:fillRef idx="1002">
            <a:schemeClr val="dk2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ounded Rectangle 5"/>
          <p:cNvSpPr/>
          <p:nvPr/>
        </p:nvSpPr>
        <p:spPr>
          <a:xfrm>
            <a:off x="685800" y="4181475"/>
            <a:ext cx="2667000" cy="1352550"/>
          </a:xfrm>
          <a:prstGeom prst="roundRect">
            <a:avLst/>
          </a:prstGeom>
        </p:spPr>
        <p:style>
          <a:lnRef idx="1">
            <a:schemeClr val="dk1"/>
          </a:lnRef>
          <a:fillRef idx="1002">
            <a:schemeClr val="dk2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ounded Rectangle 6"/>
          <p:cNvSpPr/>
          <p:nvPr/>
        </p:nvSpPr>
        <p:spPr>
          <a:xfrm>
            <a:off x="4800600" y="4135582"/>
            <a:ext cx="2667000" cy="1352550"/>
          </a:xfrm>
          <a:prstGeom prst="roundRect">
            <a:avLst/>
          </a:prstGeom>
        </p:spPr>
        <p:style>
          <a:lnRef idx="1">
            <a:schemeClr val="dk1"/>
          </a:lnRef>
          <a:fillRef idx="1002">
            <a:schemeClr val="dk2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5524500" y="134885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Processing</a:t>
            </a:r>
            <a:endParaRPr lang="en-IN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238250" y="4649477"/>
            <a:ext cx="156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Skew and Kurt</a:t>
            </a:r>
            <a:endParaRPr lang="en-IN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524500" y="4649477"/>
            <a:ext cx="1323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Correlation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15295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 animBg="1"/>
      <p:bldP spid="7" grpId="0" animBg="1"/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685800" y="857250"/>
            <a:ext cx="2667000" cy="1352550"/>
          </a:xfrm>
          <a:prstGeom prst="roundRect">
            <a:avLst/>
          </a:prstGeom>
        </p:spPr>
        <p:style>
          <a:lnRef idx="1">
            <a:schemeClr val="dk1"/>
          </a:lnRef>
          <a:fillRef idx="1002">
            <a:schemeClr val="dk2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1333500" y="1210359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U</a:t>
            </a:r>
            <a:r>
              <a:rPr lang="en-IN" b="1" dirty="0" smtClean="0"/>
              <a:t>nivariate Analysis</a:t>
            </a:r>
            <a:endParaRPr lang="en-IN" b="1" dirty="0"/>
          </a:p>
        </p:txBody>
      </p:sp>
      <p:sp>
        <p:nvSpPr>
          <p:cNvPr id="7" name="Rounded Rectangle 6"/>
          <p:cNvSpPr/>
          <p:nvPr/>
        </p:nvSpPr>
        <p:spPr>
          <a:xfrm>
            <a:off x="5905500" y="857250"/>
            <a:ext cx="2667000" cy="1352550"/>
          </a:xfrm>
          <a:prstGeom prst="roundRect">
            <a:avLst/>
          </a:prstGeom>
        </p:spPr>
        <p:style>
          <a:lnRef idx="1">
            <a:schemeClr val="dk1"/>
          </a:lnRef>
          <a:fillRef idx="1002">
            <a:schemeClr val="dk2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553200" y="134885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Correlation</a:t>
            </a:r>
            <a:endParaRPr lang="en-IN" b="1" dirty="0"/>
          </a:p>
        </p:txBody>
      </p:sp>
      <p:sp>
        <p:nvSpPr>
          <p:cNvPr id="9" name="Rounded Rectangle 8"/>
          <p:cNvSpPr/>
          <p:nvPr/>
        </p:nvSpPr>
        <p:spPr>
          <a:xfrm>
            <a:off x="838200" y="3950688"/>
            <a:ext cx="2667000" cy="1352550"/>
          </a:xfrm>
          <a:prstGeom prst="roundRect">
            <a:avLst/>
          </a:prstGeom>
        </p:spPr>
        <p:style>
          <a:lnRef idx="1">
            <a:schemeClr val="dk1"/>
          </a:lnRef>
          <a:fillRef idx="1002">
            <a:schemeClr val="dk2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1333500" y="4442297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Multicollinearity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29756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7" grpId="0" animBg="1"/>
      <p:bldP spid="8" grpId="0"/>
      <p:bldP spid="9" grpId="0" animBg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0382" y="152400"/>
            <a:ext cx="792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chemeClr val="bg1"/>
                </a:solidFill>
              </a:rPr>
              <a:t>PCA is one of the method to reduce the dimensionality of  a data set. 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691" y="577507"/>
            <a:ext cx="4699312" cy="628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</TotalTime>
  <Words>427</Words>
  <Application>Microsoft Office PowerPoint</Application>
  <PresentationFormat>On-screen Show (4:3)</PresentationFormat>
  <Paragraphs>73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Yogesh</dc:creator>
  <cp:lastModifiedBy>Yogesh</cp:lastModifiedBy>
  <cp:revision>45</cp:revision>
  <dcterms:created xsi:type="dcterms:W3CDTF">2006-08-16T00:00:00Z</dcterms:created>
  <dcterms:modified xsi:type="dcterms:W3CDTF">2019-03-25T17:17:54Z</dcterms:modified>
</cp:coreProperties>
</file>